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71" r:id="rId3"/>
    <p:sldId id="257" r:id="rId4"/>
    <p:sldId id="258" r:id="rId5"/>
    <p:sldId id="265" r:id="rId6"/>
    <p:sldId id="266" r:id="rId7"/>
    <p:sldId id="272" r:id="rId8"/>
    <p:sldId id="273" r:id="rId9"/>
    <p:sldId id="274" r:id="rId10"/>
    <p:sldId id="275" r:id="rId11"/>
    <p:sldId id="276" r:id="rId12"/>
    <p:sldId id="27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 autoAdjust="0"/>
    <p:restoredTop sz="94621" autoAdjust="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975308641975346E-2"/>
          <c:y val="3.0866359269839393E-2"/>
          <c:w val="0.96604938271604934"/>
          <c:h val="0.5968409374977221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4644</c:v>
                </c:pt>
                <c:pt idx="1">
                  <c:v>4678</c:v>
                </c:pt>
                <c:pt idx="2">
                  <c:v>4563</c:v>
                </c:pt>
              </c:numCache>
            </c:numRef>
          </c:val>
        </c:ser>
        <c:shape val="cylinder"/>
        <c:axId val="57715712"/>
        <c:axId val="70755072"/>
        <c:axId val="0"/>
      </c:bar3DChart>
      <c:catAx>
        <c:axId val="57715712"/>
        <c:scaling>
          <c:orientation val="minMax"/>
        </c:scaling>
        <c:axPos val="b"/>
        <c:numFmt formatCode="General" sourceLinked="1"/>
        <c:tickLblPos val="nextTo"/>
        <c:crossAx val="70755072"/>
        <c:crosses val="autoZero"/>
        <c:auto val="1"/>
        <c:lblAlgn val="ctr"/>
        <c:lblOffset val="100"/>
      </c:catAx>
      <c:valAx>
        <c:axId val="70755072"/>
        <c:scaling>
          <c:orientation val="minMax"/>
        </c:scaling>
        <c:delete val="1"/>
        <c:axPos val="l"/>
        <c:numFmt formatCode="General" sourceLinked="1"/>
        <c:tickLblPos val="nextTo"/>
        <c:crossAx val="57715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345.2</c:v>
                </c:pt>
                <c:pt idx="1">
                  <c:v>331</c:v>
                </c:pt>
                <c:pt idx="2">
                  <c:v>341.7</c:v>
                </c:pt>
              </c:numCache>
            </c:numRef>
          </c:val>
        </c:ser>
        <c:shape val="cylinder"/>
        <c:axId val="72854528"/>
        <c:axId val="73138944"/>
        <c:axId val="0"/>
      </c:bar3DChart>
      <c:catAx>
        <c:axId val="72854528"/>
        <c:scaling>
          <c:orientation val="minMax"/>
        </c:scaling>
        <c:axPos val="b"/>
        <c:numFmt formatCode="General" sourceLinked="1"/>
        <c:tickLblPos val="nextTo"/>
        <c:crossAx val="73138944"/>
        <c:crosses val="autoZero"/>
        <c:auto val="1"/>
        <c:lblAlgn val="ctr"/>
        <c:lblOffset val="100"/>
      </c:catAx>
      <c:valAx>
        <c:axId val="73138944"/>
        <c:scaling>
          <c:orientation val="minMax"/>
        </c:scaling>
        <c:delete val="1"/>
        <c:axPos val="l"/>
        <c:numFmt formatCode="General" sourceLinked="1"/>
        <c:tickLblPos val="nextTo"/>
        <c:crossAx val="728545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Доля охвата работой психолога от обратившихся женщин для прерывания </a:t>
            </a:r>
            <a:r>
              <a:rPr lang="ru-RU" dirty="0" smtClean="0"/>
              <a:t>беременности (%)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охвата работой психолога от обратившихся женщин для прерывания беременности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87.9</c:v>
                </c:pt>
                <c:pt idx="1">
                  <c:v>86.9</c:v>
                </c:pt>
                <c:pt idx="2">
                  <c:v>92.1</c:v>
                </c:pt>
              </c:numCache>
            </c:numRef>
          </c:val>
        </c:ser>
        <c:shape val="cylinder"/>
        <c:axId val="73618176"/>
        <c:axId val="73619712"/>
        <c:axId val="0"/>
      </c:bar3DChart>
      <c:catAx>
        <c:axId val="73618176"/>
        <c:scaling>
          <c:orientation val="minMax"/>
        </c:scaling>
        <c:axPos val="b"/>
        <c:numFmt formatCode="General" sourceLinked="1"/>
        <c:tickLblPos val="nextTo"/>
        <c:crossAx val="73619712"/>
        <c:crosses val="autoZero"/>
        <c:auto val="1"/>
        <c:lblAlgn val="ctr"/>
        <c:lblOffset val="100"/>
      </c:catAx>
      <c:valAx>
        <c:axId val="73619712"/>
        <c:scaling>
          <c:orientation val="minMax"/>
        </c:scaling>
        <c:delete val="1"/>
        <c:axPos val="l"/>
        <c:numFmt formatCode="General" sourceLinked="1"/>
        <c:tickLblPos val="nextTo"/>
        <c:crossAx val="736181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Доля отказов от прерывания беременности после консультации с психологом женщин всего </a:t>
            </a:r>
            <a:r>
              <a:rPr lang="ru-RU" dirty="0" smtClean="0"/>
              <a:t>(%)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отказов от прерывания беременности после консультации с психологом женщин всего 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2.6</c:v>
                </c:pt>
                <c:pt idx="1">
                  <c:v>3.5</c:v>
                </c:pt>
                <c:pt idx="2">
                  <c:v>3.7</c:v>
                </c:pt>
              </c:numCache>
            </c:numRef>
          </c:val>
        </c:ser>
        <c:shape val="cylinder"/>
        <c:axId val="73247360"/>
        <c:axId val="73253248"/>
        <c:axId val="0"/>
      </c:bar3DChart>
      <c:catAx>
        <c:axId val="73247360"/>
        <c:scaling>
          <c:orientation val="minMax"/>
        </c:scaling>
        <c:axPos val="b"/>
        <c:numFmt formatCode="General" sourceLinked="1"/>
        <c:tickLblPos val="nextTo"/>
        <c:crossAx val="73253248"/>
        <c:crosses val="autoZero"/>
        <c:auto val="1"/>
        <c:lblAlgn val="ctr"/>
        <c:lblOffset val="100"/>
      </c:catAx>
      <c:valAx>
        <c:axId val="73253248"/>
        <c:scaling>
          <c:orientation val="minMax"/>
        </c:scaling>
        <c:delete val="1"/>
        <c:axPos val="l"/>
        <c:numFmt formatCode="General" sourceLinked="1"/>
        <c:tickLblPos val="nextTo"/>
        <c:crossAx val="73247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0.10069</cdr:x>
      <cdr:y>0.79797</cdr:y>
    </cdr:from>
    <cdr:to>
      <cdr:x>0.87327</cdr:x>
      <cdr:y>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828652" y="3611563"/>
          <a:ext cx="6357982" cy="91440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0.17014</cdr:x>
      <cdr:y>0.79797</cdr:y>
    </cdr:from>
    <cdr:to>
      <cdr:x>0.28125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00156" y="4043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bg1"/>
              </a:solidFill>
            </a:rPr>
            <a:t>Ранняя явка на диспансерный учет </a:t>
          </a:r>
        </a:p>
        <a:p xmlns:a="http://schemas.openxmlformats.org/drawingml/2006/main">
          <a:r>
            <a:rPr lang="ru-RU" sz="2000" dirty="0" smtClean="0">
              <a:solidFill>
                <a:schemeClr val="bg1"/>
              </a:solidFill>
            </a:rPr>
            <a:t>(до 12 недель беременности)   </a:t>
          </a:r>
          <a:r>
            <a:rPr lang="ru-RU" sz="2400" dirty="0" smtClean="0">
              <a:solidFill>
                <a:schemeClr val="bg1"/>
              </a:solidFill>
            </a:rPr>
            <a:t>85%</a:t>
          </a:r>
          <a:endParaRPr lang="ru-RU" sz="24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815AD-8C43-4525-8937-390DA49182C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ACE0B-9FF5-452D-81E3-CF549E3AA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847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ACE0B-9FF5-452D-81E3-CF549E3AA78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73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568863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финансово-хозяйственной деятельности </a:t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 «Нижневартовская городская больница»</a:t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2014 год</a:t>
            </a:r>
            <a:b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врач</a:t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Валентиновна Золотухина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23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Занятость койки в гинекологическом отделении</a:t>
            </a: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8229600" cy="3328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285852" y="5286388"/>
            <a:ext cx="62865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Целевой показатель </a:t>
            </a:r>
          </a:p>
          <a:p>
            <a:pPr algn="ctr"/>
            <a:r>
              <a:rPr lang="ru-RU" sz="2800" dirty="0" smtClean="0"/>
              <a:t>331 день в году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Работа по профилактике абортов</a:t>
            </a: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2000240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Работа по профилактике абортов</a:t>
            </a: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8229600" cy="382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00100" y="5429264"/>
            <a:ext cx="70009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Отказались от прерывания беременности за </a:t>
            </a:r>
          </a:p>
          <a:p>
            <a:pPr algn="ctr"/>
            <a:r>
              <a:rPr lang="ru-RU" sz="2400" dirty="0" smtClean="0"/>
              <a:t>3 года    183 человека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712968" cy="64087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администрацией учреждения на 2015 год поставлены задачи: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врачебными кадрами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женской консультации, реанимационного отделения,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очень высокая нагрузка на врачей от 1,5 до 2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ставок, ежедневно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женской консультации на 34 врачебных участка работает от 13 до 15 физических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комфортных условий на рабочих местах персонала (мебель, компьютеры, инвентарь, расходные материалы)</a:t>
            </a:r>
          </a:p>
          <a:p>
            <a:pPr algn="just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непрерывная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подготовка специалистов на сертификационных циклах, участие в международных российских и региональных симпозиумах, конференциях, семинарах (по утвержденному плану на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год)</a:t>
            </a:r>
          </a:p>
          <a:p>
            <a:pPr algn="just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заработной платы медицинских работников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противопожарных, антитеррористических мер в зданиях учреждения</a:t>
            </a:r>
          </a:p>
          <a:p>
            <a:pPr marL="0" indent="0"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568952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медицинскими работниками поставлены задачи </a:t>
            </a: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2015 год: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доступности и качества оказания медицинских услуг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 материнской смертности, послеоперационных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осложнений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числа абортов (самопроизвольных, медицинских, внебольничных) до 25 на 1000 женщин фертильного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Доброжелательное, милосердное отношение медицинских работников к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пациентам, соблюдение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этики 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деонтологии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11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Albina A. Mavletova\Desktop\64999373_8807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5854" y="1447800"/>
            <a:ext cx="4649492" cy="4572000"/>
          </a:xfrm>
        </p:spPr>
      </p:pic>
    </p:spTree>
    <p:extLst>
      <p:ext uri="{BB962C8B-B14F-4D97-AF65-F5344CB8AC3E}">
        <p14:creationId xmlns:p14="http://schemas.microsoft.com/office/powerpoint/2010/main" xmlns="" val="366904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0142634"/>
              </p:ext>
            </p:extLst>
          </p:nvPr>
        </p:nvGraphicFramePr>
        <p:xfrm>
          <a:off x="323528" y="692696"/>
          <a:ext cx="8565821" cy="5328592"/>
        </p:xfrm>
        <a:graphic>
          <a:graphicData uri="http://schemas.openxmlformats.org/presentationml/2006/ole">
            <p:oleObj spid="_x0000_s1028" name="Документ" r:id="rId3" imgW="10564102" imgH="7069293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608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2014 году штатная численность персонала составляла 519,75 ед. </a:t>
            </a:r>
          </a:p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2014 году принято на работу 44 человека, уволилось 49 человека</a:t>
            </a:r>
          </a:p>
          <a:p>
            <a:pPr marL="0" indent="0" algn="just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Укомплектованность врачебными кадрами составляет 70%</a:t>
            </a:r>
          </a:p>
          <a:p>
            <a:pPr marL="0" indent="0" algn="just">
              <a:buNone/>
            </a:pP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6259414"/>
              </p:ext>
            </p:extLst>
          </p:nvPr>
        </p:nvGraphicFramePr>
        <p:xfrm>
          <a:off x="827584" y="3573016"/>
          <a:ext cx="7560840" cy="2219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4699"/>
                <a:gridCol w="840093"/>
                <a:gridCol w="1680187"/>
                <a:gridCol w="1603815"/>
                <a:gridCol w="1221954"/>
                <a:gridCol w="840092"/>
              </a:tblGrid>
              <a:tr h="13715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медицинский персонал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Младший медицинский персонал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Прочий персонал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2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8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Уволилось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24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 экономическое обеспечение учреждения в течение </a:t>
            </a:r>
            <a:r>
              <a:rPr lang="ru-RU" sz="28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sz="28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осуществлялось из 4-х источников</a:t>
            </a:r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Число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1,1%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годом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1386403"/>
              </p:ext>
            </p:extLst>
          </p:nvPr>
        </p:nvGraphicFramePr>
        <p:xfrm>
          <a:off x="899592" y="1916832"/>
          <a:ext cx="7488832" cy="3168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8927"/>
                <a:gridCol w="1885902"/>
                <a:gridCol w="1663664"/>
                <a:gridCol w="970339"/>
              </a:tblGrid>
              <a:tr h="3168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68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средства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45 513 т.р.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28 733,3 т.р.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8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ОМС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288 877  т.р.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549,6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т.р.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0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средства от предпринимательской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57 136  т.р.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792,8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т.р.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-7,6%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0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социального страхования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(родовые сертификаты)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10 626  т.р.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т.р.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-3,4%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8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402 152  т.р.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344,7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т.р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+1,1%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52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260648"/>
            <a:ext cx="8856984" cy="64807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Среднемесячная заработная плата  по учреждению составила</a:t>
            </a:r>
            <a:r>
              <a:rPr lang="ru-RU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2012 году - 44 609,9 руб.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 г.- 55 763,3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  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2014 г.- 53 777 руб.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уменьшилась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4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по штатному расписанию 116 ед., занято 101,5 ед. (87%)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плата врачей из всех источников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2012 г. – 77 833 руб.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2013 г. –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088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2014 г. – 82 800 руб. 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меньшилась на 5%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0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640960" cy="63367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медицинский персонал: </a:t>
            </a:r>
            <a:r>
              <a:rPr lang="ru-RU" sz="3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204, 75 ед. фактически занято 189,5 ед. (93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%). </a:t>
            </a:r>
            <a:r>
              <a:rPr lang="ru-RU" sz="3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Среднемесячная заработная плата составила  из всех источников:  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2012 г. – 41 319,7 руб.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2013 г.- 53,670,7 руб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2014 г. – 50 500 руб.    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меньшилась на 2%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Прочий персонал: </a:t>
            </a:r>
            <a:r>
              <a:rPr lang="ru-RU" sz="3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69,25 ед. занято 67,25 ед. (97%). Среднемесячная заработная плата составила  из всех источников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2012 году – 43 556,6 руб.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2013 году – 47 009,7 руб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2014 году – 45 991,8 руб.  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меньшилась на 2%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обслуживающий персонал </a:t>
            </a:r>
            <a:r>
              <a:rPr lang="ru-RU" sz="3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111,73 ед. занято 107,5 ед. (96%).  Среднемесячная заработная плата составила  из всех источников</a:t>
            </a:r>
            <a:r>
              <a:rPr lang="ru-RU" sz="3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2012 году – 24 165,5 руб.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2013 г.- 31 797,8 руб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2014 году – 31 300 руб.   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меньшилась на 2%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97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показатели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3238" y="530225"/>
          <a:ext cx="8183563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244"/>
                <a:gridCol w="1846998"/>
                <a:gridCol w="1562844"/>
                <a:gridCol w="16764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 год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Материнская смертность</a:t>
                      </a:r>
                      <a:endParaRPr lang="ru-RU" sz="24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0</a:t>
                      </a:r>
                      <a:endParaRPr lang="ru-RU" sz="40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0</a:t>
                      </a:r>
                      <a:endParaRPr lang="ru-RU" sz="40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0</a:t>
                      </a:r>
                      <a:endParaRPr lang="ru-RU" sz="4000" b="1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Перинатальная смертность на 1000 родившихся</a:t>
                      </a:r>
                      <a:endParaRPr lang="ru-RU" sz="24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5,93</a:t>
                      </a:r>
                      <a:endParaRPr lang="ru-RU" sz="40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6,1</a:t>
                      </a:r>
                      <a:endParaRPr lang="ru-RU" sz="40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3,5</a:t>
                      </a:r>
                      <a:endParaRPr lang="ru-RU" sz="4000" b="1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Показатель абортов</a:t>
                      </a:r>
                      <a:r>
                        <a:rPr lang="ru-RU" sz="2400" b="1" baseline="0" dirty="0" smtClean="0"/>
                        <a:t> на 1000 женщин фертильного возраста</a:t>
                      </a:r>
                      <a:endParaRPr lang="ru-RU" sz="24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33,7</a:t>
                      </a:r>
                      <a:endParaRPr lang="ru-RU" sz="40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32,5</a:t>
                      </a:r>
                      <a:endParaRPr lang="ru-RU" sz="40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30,6</a:t>
                      </a:r>
                      <a:endParaRPr lang="ru-RU" sz="4000" b="1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Диспансерное наблюдение беременных женщин</a:t>
            </a: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1785926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Диспансерное наблюдение беременных женщин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Охват трехкратным ультразвуковым скринингом плода в кабинете экспертной </a:t>
            </a:r>
            <a:r>
              <a:rPr lang="ru-RU" sz="3600" dirty="0" err="1" smtClean="0"/>
              <a:t>пренатальной</a:t>
            </a:r>
            <a:r>
              <a:rPr lang="ru-RU" sz="3600" dirty="0" smtClean="0"/>
              <a:t> диагностики составил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75,5%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Целевой показатель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70%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438</Words>
  <Application>Microsoft Office PowerPoint</Application>
  <PresentationFormat>Экран (4:3)</PresentationFormat>
  <Paragraphs>127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Справедливость</vt:lpstr>
      <vt:lpstr>Документ</vt:lpstr>
      <vt:lpstr>Отчет о финансово-хозяйственной деятельности  БУ «Нижневартовская городская больница»  за 2014 год   Главный врач Светлана Валентиновна Золотухина</vt:lpstr>
      <vt:lpstr>Слайд 2</vt:lpstr>
      <vt:lpstr>Слайд 3</vt:lpstr>
      <vt:lpstr>Слайд 4</vt:lpstr>
      <vt:lpstr>Слайд 5</vt:lpstr>
      <vt:lpstr>Слайд 6</vt:lpstr>
      <vt:lpstr>Основные показатели</vt:lpstr>
      <vt:lpstr>Диспансерное наблюдение беременных женщин</vt:lpstr>
      <vt:lpstr>Диспансерное наблюдение беременных женщин</vt:lpstr>
      <vt:lpstr>Занятость койки в гинекологическом отделении</vt:lpstr>
      <vt:lpstr>Работа по профилактике абортов</vt:lpstr>
      <vt:lpstr>Работа по профилактике абортов</vt:lpstr>
      <vt:lpstr>Слайд 13</vt:lpstr>
      <vt:lpstr>Слайд 14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финансово-экономической деятельности  МБУ «Городская больница №2»</dc:title>
  <dc:creator>Albina A. Mavletova</dc:creator>
  <cp:lastModifiedBy>Larisa Y. Chuchalina</cp:lastModifiedBy>
  <cp:revision>33</cp:revision>
  <dcterms:created xsi:type="dcterms:W3CDTF">2014-03-20T03:49:53Z</dcterms:created>
  <dcterms:modified xsi:type="dcterms:W3CDTF">2015-02-19T03:26:37Z</dcterms:modified>
</cp:coreProperties>
</file>